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9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62" autoAdjust="0"/>
  </p:normalViewPr>
  <p:slideViewPr>
    <p:cSldViewPr snapToGrid="0">
      <p:cViewPr>
        <p:scale>
          <a:sx n="75" d="100"/>
          <a:sy n="75" d="100"/>
        </p:scale>
        <p:origin x="1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5D3FB-1041-4688-AF01-F4019A5BFE55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822DE-5B91-4BD0-B314-B15A227848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15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D33E-CF9F-404E-8543-65C1CC0746E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576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1:notes"/>
          <p:cNvSpPr txBox="1">
            <a:spLocks noGrp="1"/>
          </p:cNvSpPr>
          <p:nvPr>
            <p:ph type="body" idx="1"/>
          </p:nvPr>
        </p:nvSpPr>
        <p:spPr>
          <a:xfrm>
            <a:off x="685800" y="4787126"/>
            <a:ext cx="5486400" cy="39167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26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822DE-5B91-4BD0-B314-B15A2278481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734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822DE-5B91-4BD0-B314-B15A2278481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306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822DE-5B91-4BD0-B314-B15A2278481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258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822DE-5B91-4BD0-B314-B15A2278481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882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822DE-5B91-4BD0-B314-B15A2278481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56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822DE-5B91-4BD0-B314-B15A2278481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24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822DE-5B91-4BD0-B314-B15A2278481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418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822DE-5B91-4BD0-B314-B15A2278481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25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36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81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38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201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90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81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77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92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03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79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83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5752D-B0F5-4A12-8743-7E236DE02F7F}" type="datetimeFigureOut">
              <a:rPr lang="ru-RU" smtClean="0"/>
              <a:t>28.12.2021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1F938-ECF3-409C-B98E-3BB2936731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90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gif"/><Relationship Id="rId7" Type="http://schemas.microsoft.com/office/2007/relationships/hdphoto" Target="../media/hdphoto5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jpe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0" y="7434"/>
            <a:ext cx="12191999" cy="6850566"/>
          </a:xfrm>
          <a:prstGeom prst="rect">
            <a:avLst/>
          </a:prstGeom>
          <a:solidFill>
            <a:srgbClr val="0045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1205333" y="4381501"/>
            <a:ext cx="3321620" cy="17371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BAB5B58-D96C-46D6-80D2-344F99BBC81D}"/>
              </a:ext>
            </a:extLst>
          </p:cNvPr>
          <p:cNvSpPr/>
          <p:nvPr/>
        </p:nvSpPr>
        <p:spPr>
          <a:xfrm>
            <a:off x="1682456" y="3904456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8585396" y="4381501"/>
            <a:ext cx="3613660" cy="1737198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0C8FDE2-8D69-4B57-93C8-9DBBB978A578}"/>
              </a:ext>
            </a:extLst>
          </p:cNvPr>
          <p:cNvSpPr/>
          <p:nvPr/>
        </p:nvSpPr>
        <p:spPr>
          <a:xfrm>
            <a:off x="0" y="4381501"/>
            <a:ext cx="993776" cy="173719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154651" y="3261247"/>
            <a:ext cx="1337447" cy="1336619"/>
          </a:xfrm>
          <a:prstGeom prst="rect">
            <a:avLst/>
          </a:pr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3966614" y="4972740"/>
            <a:ext cx="1337447" cy="1336619"/>
          </a:xfrm>
          <a:prstGeom prst="rect">
            <a:avLst/>
          </a:prstGeom>
          <a:solidFill>
            <a:srgbClr val="6600C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787954" y="4850382"/>
            <a:ext cx="704144" cy="703708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787954" y="1555265"/>
            <a:ext cx="704144" cy="703708"/>
          </a:xfrm>
          <a:prstGeom prst="rect">
            <a:avLst/>
          </a:prstGeom>
          <a:solidFill>
            <a:srgbClr val="6600CC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1000"/>
                    </a14:imgEffect>
                    <a14:imgEffect>
                      <a14:brightnessContrast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" y="5484922"/>
            <a:ext cx="2773286" cy="129997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6" y="470777"/>
            <a:ext cx="1920407" cy="57533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25626" y="1243038"/>
            <a:ext cx="1137338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Анализ </a:t>
            </a:r>
            <a:r>
              <a:rPr lang="ru-RU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мультиархитектуры</a:t>
            </a:r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суперВС</a:t>
            </a:r>
            <a:endParaRPr lang="ru-RU" sz="5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840510" y="2010504"/>
            <a:ext cx="45436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FUGAKU</a:t>
            </a:r>
            <a:endParaRPr lang="ru-RU" sz="9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48029" y="5770750"/>
            <a:ext cx="4451027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ru-RU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Студент группы ИП-912</a:t>
            </a:r>
          </a:p>
          <a:p>
            <a:r>
              <a:rPr lang="ru-RU" sz="32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Белоногов Александр</a:t>
            </a:r>
            <a:endParaRPr lang="ru-RU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53" y="3483581"/>
            <a:ext cx="5056931" cy="2102840"/>
          </a:xfrm>
          <a:prstGeom prst="rect">
            <a:avLst/>
          </a:prstGeom>
          <a:effectLst>
            <a:outerShdw blurRad="279400" dist="50800" dir="9000000" sx="98000" sy="98000" algn="ctr" rotWithShape="0">
              <a:srgbClr val="000000">
                <a:alpha val="4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17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4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8166841" y="3094839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0228760" y="5158079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7633238" y="2590063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6083477" y="2710283"/>
            <a:ext cx="538455" cy="2795271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13605" y="1230688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8392747" y="3219534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011713" y="937102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3266576" y="1894181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" y="162471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373154" y="19168"/>
            <a:ext cx="85515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Интерконнект</a:t>
            </a:r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Fujitsu </a:t>
            </a:r>
            <a:r>
              <a:rPr lang="en-US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TofuD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57126" y="5730565"/>
            <a:ext cx="50688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58471" y="1162781"/>
            <a:ext cx="10953477" cy="145635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Интерконнект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TofuD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– ключевая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компонента </a:t>
            </a:r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Fugaku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 реализации высокой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производительности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гибридных (HPC+AI) нагрузках. Это сеть, которая соединяет узлы напрямую с низкой задержкой и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высокой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пропускной способностью (6,8 ГБ/с на канал). Крупномасштабные системы до 390000 узлов могут быть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построены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мерной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сетки </a:t>
            </a:r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торового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соединения. Сеть была разработана путем улучшения функции </a:t>
            </a:r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Tofu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Interconnect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разработанной для компьютера K.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78" y="4685835"/>
            <a:ext cx="3904300" cy="196697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06622" y="4324158"/>
            <a:ext cx="349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поколений сетей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Tofu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62111" y="2846813"/>
            <a:ext cx="10948619" cy="12911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виртуальном трехмерном торе есть шесть смежных узлов, поэтому алгоритмы с учетом топологии могут эффективно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использовать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шесть одновременных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коммуникаций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Tofu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Tofu2 были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предыдущими 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соединительными сетями, которые использовались на компьютере K и </a:t>
            </a: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системе </a:t>
            </a:r>
            <a:r>
              <a:rPr lang="ru-RU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Fujitsu</a:t>
            </a:r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PRIMEHPC FX100.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1564029" y="4301358"/>
            <a:ext cx="4683801" cy="24434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0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84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77088" y="2736858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0228760" y="5158079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384456" y="2735137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4926570" y="1230688"/>
            <a:ext cx="538455" cy="2795271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13605" y="1230688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607358" y="4855611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011713" y="937102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3266576" y="1894181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" y="162471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373154" y="19168"/>
            <a:ext cx="85515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Интерконнект</a:t>
            </a:r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Fujitsu </a:t>
            </a:r>
            <a:r>
              <a:rPr lang="en-US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TofuD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57126" y="5730565"/>
            <a:ext cx="50688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1" y="1037539"/>
            <a:ext cx="5196497" cy="2646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665912" y="3664141"/>
            <a:ext cx="2062487" cy="315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6-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размерная сеть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TofuD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4457" y="4025959"/>
            <a:ext cx="5117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Адрес узла в физической 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сети 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шестимерными координатами X, Y, Z, A, B и C. Координаты A и C могут быть 0 или 1, а координата B может быть 0, 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2. Диапазон координат X, Y и Z зависит от размера 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en-US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Дуга 22"/>
          <p:cNvSpPr/>
          <p:nvPr/>
        </p:nvSpPr>
        <p:spPr>
          <a:xfrm>
            <a:off x="4410493" y="4050421"/>
            <a:ext cx="657622" cy="664066"/>
          </a:xfrm>
          <a:prstGeom prst="arc">
            <a:avLst>
              <a:gd name="adj1" fmla="val 16200000"/>
              <a:gd name="adj2" fmla="val 3394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Дуга 24"/>
          <p:cNvSpPr/>
          <p:nvPr/>
        </p:nvSpPr>
        <p:spPr>
          <a:xfrm rot="10800000">
            <a:off x="117368" y="4685332"/>
            <a:ext cx="657622" cy="664066"/>
          </a:xfrm>
          <a:prstGeom prst="arc">
            <a:avLst>
              <a:gd name="adj1" fmla="val 16074725"/>
              <a:gd name="adj2" fmla="val 2155085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единительная линия 34"/>
          <p:cNvCxnSpPr>
            <a:stCxn id="23" idx="2"/>
          </p:cNvCxnSpPr>
          <p:nvPr/>
        </p:nvCxnSpPr>
        <p:spPr>
          <a:xfrm>
            <a:off x="5068099" y="4385700"/>
            <a:ext cx="0" cy="4645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>
            <a:endCxn id="6" idx="0"/>
          </p:cNvCxnSpPr>
          <p:nvPr/>
        </p:nvCxnSpPr>
        <p:spPr>
          <a:xfrm flipV="1">
            <a:off x="446178" y="5346850"/>
            <a:ext cx="4213942" cy="25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>
            <a:stCxn id="23" idx="0"/>
          </p:cNvCxnSpPr>
          <p:nvPr/>
        </p:nvCxnSpPr>
        <p:spPr>
          <a:xfrm flipH="1">
            <a:off x="117367" y="4050421"/>
            <a:ext cx="462193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stCxn id="25" idx="2"/>
          </p:cNvCxnSpPr>
          <p:nvPr/>
        </p:nvCxnSpPr>
        <p:spPr>
          <a:xfrm flipH="1" flipV="1">
            <a:off x="117368" y="4502591"/>
            <a:ext cx="33" cy="5194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5359011" y="1037539"/>
            <a:ext cx="6667337" cy="8953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Два узла, координаты которых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отличаются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1 по одной оси и идентичны по пяти другим осям, являются «смежными» и связаны друг с другом.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355121" y="2047461"/>
            <a:ext cx="6671227" cy="132190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определенная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ось сконфигурирована как тор, узел с координатой 0 на оси и узел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максимальным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значением координаты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соединяются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друг с другом. Оси A и C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прикреплены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конфигурации сетки, а ось B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прикреплена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конфигурации тора.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363" y="5332771"/>
            <a:ext cx="4990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узел имеет 10 портов для сети 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6D </a:t>
            </a:r>
            <a:r>
              <a:rPr lang="ru-RU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torus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Каждая из осей X, Y, Z и B 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два порта, а каждая из осей A и C 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один </a:t>
            </a:r>
            <a:r>
              <a:rPr lang="ru-RU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порт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Дуга 5"/>
          <p:cNvSpPr/>
          <p:nvPr/>
        </p:nvSpPr>
        <p:spPr>
          <a:xfrm>
            <a:off x="4248851" y="5346637"/>
            <a:ext cx="849555" cy="842832"/>
          </a:xfrm>
          <a:prstGeom prst="arc">
            <a:avLst>
              <a:gd name="adj1" fmla="val 16089787"/>
              <a:gd name="adj2" fmla="val 21580977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H="1">
            <a:off x="5089925" y="5760836"/>
            <a:ext cx="8476" cy="473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8061107" y="3288231"/>
            <a:ext cx="12592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Канал</a:t>
            </a:r>
            <a:endParaRPr lang="ru-RU" sz="3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5788965" y="4278499"/>
            <a:ext cx="2782449" cy="11888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Каждый канал </a:t>
            </a:r>
            <a:r>
              <a:rPr lang="ru-RU" dirty="0" smtClean="0"/>
              <a:t>обеспечивает </a:t>
            </a:r>
            <a:r>
              <a:rPr lang="ru-RU" dirty="0"/>
              <a:t>пиковую пропускную </a:t>
            </a:r>
            <a:r>
              <a:rPr lang="ru-RU" dirty="0" smtClean="0"/>
              <a:t>способность </a:t>
            </a:r>
            <a:r>
              <a:rPr lang="ru-RU" dirty="0"/>
              <a:t>5,0 ГБ/с.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8741582" y="4278498"/>
            <a:ext cx="2782449" cy="204610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dirty="0"/>
              <a:t>Каждый канал имеет 8 </a:t>
            </a:r>
            <a:r>
              <a:rPr lang="ru-RU" dirty="0" smtClean="0"/>
              <a:t>полос </a:t>
            </a:r>
            <a:r>
              <a:rPr lang="ru-RU" dirty="0"/>
              <a:t>высокоскоростных сигналов </a:t>
            </a:r>
            <a:r>
              <a:rPr lang="ru-RU" dirty="0" smtClean="0"/>
              <a:t>дифференциального ввода</a:t>
            </a:r>
            <a:r>
              <a:rPr lang="en-US" dirty="0" smtClean="0"/>
              <a:t>/</a:t>
            </a:r>
            <a:r>
              <a:rPr lang="ru-RU" dirty="0" smtClean="0"/>
              <a:t>вывода </a:t>
            </a:r>
            <a:r>
              <a:rPr lang="ru-RU" dirty="0"/>
              <a:t>со скоростью передачи данных 6,25 Гбит/с.</a:t>
            </a:r>
          </a:p>
        </p:txBody>
      </p:sp>
      <p:cxnSp>
        <p:nvCxnSpPr>
          <p:cNvPr id="46" name="Прямая со стрелкой 45"/>
          <p:cNvCxnSpPr>
            <a:stCxn id="37" idx="2"/>
          </p:cNvCxnSpPr>
          <p:nvPr/>
        </p:nvCxnSpPr>
        <p:spPr>
          <a:xfrm flipH="1">
            <a:off x="8161839" y="3873006"/>
            <a:ext cx="528896" cy="40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37" idx="2"/>
          </p:cNvCxnSpPr>
          <p:nvPr/>
        </p:nvCxnSpPr>
        <p:spPr>
          <a:xfrm>
            <a:off x="8690735" y="3873006"/>
            <a:ext cx="450897" cy="40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74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24368" y="2768304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8808146" y="5188642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9408823" y="3830779"/>
            <a:ext cx="597571" cy="2438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2795140" y="3579841"/>
            <a:ext cx="538455" cy="2795271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650963" y="4070525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8572132" y="5450293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979235" y="2378256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729042" y="5417391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" y="162471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" name="Прямоугольник 16"/>
          <p:cNvSpPr/>
          <p:nvPr/>
        </p:nvSpPr>
        <p:spPr>
          <a:xfrm>
            <a:off x="2373154" y="19168"/>
            <a:ext cx="85515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Интерконнект</a:t>
            </a:r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Fujitsu </a:t>
            </a:r>
            <a:r>
              <a:rPr lang="en-US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TofuD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5141" y="937102"/>
            <a:ext cx="568835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Особенности </a:t>
            </a:r>
            <a:r>
              <a:rPr lang="ru-RU" sz="28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интерконнекта</a:t>
            </a:r>
            <a:r>
              <a:rPr lang="ru-RU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2800" b="1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TofuD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:</a:t>
            </a:r>
            <a:endParaRPr lang="ru-RU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141" y="1326848"/>
            <a:ext cx="11236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6-размерная 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 Y, Z, A, B, C – X, Y, Z: размер зависит от конфигурации 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A, B, C: размер фиксированный 2 х 3 х 2) сеть 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6D </a:t>
            </a:r>
            <a:r>
              <a:rPr lang="ru-RU" b="1" dirty="0" err="1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b="1" dirty="0" err="1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Torus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endParaRPr lang="ru-RU" b="1" dirty="0">
              <a:ln w="0">
                <a:solidFill>
                  <a:schemeClr val="bg2">
                    <a:lumMod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иртуальный 3D-Torus </a:t>
            </a:r>
            <a:r>
              <a:rPr lang="ru-RU" b="1" dirty="0" err="1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Rank-mapping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повышающий отказоустойчивость и доступность системы; </a:t>
            </a:r>
            <a:r>
              <a:rPr lang="en-US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b="1" dirty="0">
              <a:ln w="0">
                <a:solidFill>
                  <a:schemeClr val="bg2">
                    <a:lumMod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Удаленный 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прямой доступ к памяти (RDMA, прямой доступ к памяти 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процесса 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удаленном узле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indent="-342900">
              <a:buAutoNum type="arabicPeriod"/>
            </a:pP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Узел </a:t>
            </a:r>
            <a:r>
              <a:rPr lang="ru-RU" b="1" dirty="0" err="1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TofuD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имеет более высокую плотность по сравнению с 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Tofu2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b="1" dirty="0" smtClean="0">
              <a:ln w="0">
                <a:solidFill>
                  <a:schemeClr val="bg2">
                    <a:lumMod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меньше, а число связей вне кристалла уменьшено вдвое; </a:t>
            </a:r>
            <a:endParaRPr lang="ru-RU" b="1" dirty="0" smtClean="0">
              <a:ln w="0">
                <a:solidFill>
                  <a:schemeClr val="bg2">
                    <a:lumMod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интегрировано больше 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ресурсов 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(количество групп памяти ЦП (узлов 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NUMA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увеличилось вдвое с 2 до 4; количество сетевых интерфейсов </a:t>
            </a:r>
            <a:r>
              <a:rPr lang="ru-RU" b="1" dirty="0" err="1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Tofu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увеличено </a:t>
            </a:r>
            <a:r>
              <a:rPr lang="ru-RU" b="1" dirty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4 до 6</a:t>
            </a:r>
            <a:r>
              <a:rPr lang="ru-RU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b="1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b="1" dirty="0">
              <a:ln w="0">
                <a:solidFill>
                  <a:schemeClr val="bg2">
                    <a:lumMod val="2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6"/>
          <a:stretch/>
        </p:blipFill>
        <p:spPr>
          <a:xfrm>
            <a:off x="2866509" y="3694324"/>
            <a:ext cx="6905603" cy="29781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328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  <a:lumOff val="25000"/>
              </a:schemeClr>
            </a:gs>
            <a:gs pos="64000">
              <a:schemeClr val="accent1">
                <a:lumMod val="82000"/>
                <a:lumOff val="18000"/>
              </a:schemeClr>
            </a:gs>
            <a:gs pos="100000">
              <a:schemeClr val="accent1">
                <a:lumMod val="79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24368" y="2768304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408272" y="5713486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0489732" y="313180"/>
            <a:ext cx="597571" cy="24384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30467" y="1532380"/>
            <a:ext cx="538455" cy="2795271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-113710" y="2023064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709361" y="907875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8762473" y="4623465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25818" y="3245984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" y="162471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7" name="Прямоугольник 16"/>
          <p:cNvSpPr/>
          <p:nvPr/>
        </p:nvSpPr>
        <p:spPr>
          <a:xfrm>
            <a:off x="3183223" y="19168"/>
            <a:ext cx="6931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Спецификации </a:t>
            </a:r>
            <a:r>
              <a:rPr lang="en-US" sz="5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Fugaku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8821" y="1322450"/>
            <a:ext cx="10551393" cy="13496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Суперкомпьютер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Fugaku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из 432 стоек с 158 976 процессорами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Fujitsu A64FX (384 nodes per rack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 396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full) racks = 152,064 nodes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192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nodes/rack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 36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half) racks = 6,912 nodes)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8 миллионами ядер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самой лучшей технологии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HPC,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представляющая собой вершину производительности и эффективности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Arm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Neoverse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821" y="3140747"/>
            <a:ext cx="5466012" cy="2990071"/>
          </a:xfrm>
          <a:prstGeom prst="roundRect">
            <a:avLst>
              <a:gd name="adj" fmla="val 302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1087695" y="2784222"/>
            <a:ext cx="392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Компоновка суперкомпьютера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Fugaku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5919" y="3153555"/>
            <a:ext cx="3182067" cy="219369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7986" y="3153554"/>
            <a:ext cx="3133161" cy="31252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29832" y="2782047"/>
            <a:ext cx="314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узлов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Fugaku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1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8;p1"/>
          <p:cNvSpPr/>
          <p:nvPr/>
        </p:nvSpPr>
        <p:spPr>
          <a:xfrm>
            <a:off x="0" y="0"/>
            <a:ext cx="12191999" cy="6928339"/>
          </a:xfrm>
          <a:prstGeom prst="rect">
            <a:avLst/>
          </a:prstGeom>
          <a:solidFill>
            <a:srgbClr val="083A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1"/>
          <p:cNvSpPr/>
          <p:nvPr/>
        </p:nvSpPr>
        <p:spPr>
          <a:xfrm>
            <a:off x="11012488" y="4877823"/>
            <a:ext cx="1179512" cy="3190584"/>
          </a:xfrm>
          <a:prstGeom prst="rect">
            <a:avLst/>
          </a:prstGeom>
          <a:solidFill>
            <a:srgbClr val="6600CC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1"/>
          <p:cNvSpPr/>
          <p:nvPr/>
        </p:nvSpPr>
        <p:spPr>
          <a:xfrm>
            <a:off x="0" y="4877823"/>
            <a:ext cx="3194538" cy="3190584"/>
          </a:xfrm>
          <a:prstGeom prst="rect">
            <a:avLst/>
          </a:prstGeom>
          <a:solidFill>
            <a:srgbClr val="6600CC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31"/>
          <p:cNvSpPr/>
          <p:nvPr/>
        </p:nvSpPr>
        <p:spPr>
          <a:xfrm>
            <a:off x="11185525" y="5202792"/>
            <a:ext cx="1006475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1"/>
          <p:cNvSpPr/>
          <p:nvPr/>
        </p:nvSpPr>
        <p:spPr>
          <a:xfrm>
            <a:off x="358356" y="5365352"/>
            <a:ext cx="100012" cy="2855119"/>
          </a:xfrm>
          <a:prstGeom prst="rect">
            <a:avLst/>
          </a:prstGeom>
          <a:solidFill>
            <a:srgbClr val="6600CC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1"/>
          <p:cNvSpPr/>
          <p:nvPr/>
        </p:nvSpPr>
        <p:spPr>
          <a:xfrm>
            <a:off x="11428786" y="5365353"/>
            <a:ext cx="100013" cy="2855119"/>
          </a:xfrm>
          <a:prstGeom prst="rect">
            <a:avLst/>
          </a:prstGeom>
          <a:solidFill>
            <a:srgbClr val="6600CC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1"/>
          <p:cNvSpPr/>
          <p:nvPr/>
        </p:nvSpPr>
        <p:spPr>
          <a:xfrm>
            <a:off x="8801100" y="4877823"/>
            <a:ext cx="2054225" cy="3190584"/>
          </a:xfrm>
          <a:prstGeom prst="rect">
            <a:avLst/>
          </a:prstGeom>
          <a:solidFill>
            <a:srgbClr val="6600CC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1"/>
          <p:cNvSpPr/>
          <p:nvPr/>
        </p:nvSpPr>
        <p:spPr>
          <a:xfrm>
            <a:off x="8244358" y="5202792"/>
            <a:ext cx="2469038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1"/>
          <p:cNvSpPr/>
          <p:nvPr/>
        </p:nvSpPr>
        <p:spPr>
          <a:xfrm>
            <a:off x="0" y="5202792"/>
            <a:ext cx="993776" cy="2048353"/>
          </a:xfrm>
          <a:prstGeom prst="rect">
            <a:avLst/>
          </a:prstGeom>
          <a:solidFill>
            <a:schemeClr val="lt1">
              <a:alpha val="1764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1"/>
          <p:cNvSpPr/>
          <p:nvPr/>
        </p:nvSpPr>
        <p:spPr>
          <a:xfrm>
            <a:off x="2049277" y="2153083"/>
            <a:ext cx="7615455" cy="208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lang="ru-RU" sz="4800" dirty="0" smtClean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lvl="0" algn="ctr">
              <a:lnSpc>
                <a:spcPct val="90000"/>
              </a:lnSpc>
              <a:buClr>
                <a:schemeClr val="lt1"/>
              </a:buClr>
              <a:buSzPts val="1600"/>
            </a:pPr>
            <a:r>
              <a:rPr lang="ru-RU" sz="4800" b="1" dirty="0" smtClean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Спасибо за </a:t>
            </a:r>
            <a:r>
              <a:rPr lang="ru-RU" sz="4800" b="1" dirty="0" smtClean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внимание!</a:t>
            </a:r>
            <a:endParaRPr lang="ru-RU" sz="48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lang="ru-RU" sz="4800" dirty="0" smtClean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95" name="Google Shape;695;p31"/>
          <p:cNvSpPr/>
          <p:nvPr/>
        </p:nvSpPr>
        <p:spPr>
          <a:xfrm>
            <a:off x="7975213" y="4220512"/>
            <a:ext cx="1337447" cy="1336619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31"/>
          <p:cNvSpPr/>
          <p:nvPr/>
        </p:nvSpPr>
        <p:spPr>
          <a:xfrm>
            <a:off x="9312660" y="3196426"/>
            <a:ext cx="704144" cy="703708"/>
          </a:xfrm>
          <a:prstGeom prst="rect">
            <a:avLst/>
          </a:prstGeom>
          <a:solidFill>
            <a:srgbClr val="2E75B5">
              <a:alpha val="3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9" y="145726"/>
            <a:ext cx="2568655" cy="120405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508733"/>
            <a:ext cx="1920407" cy="5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0030840" y="5300025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5300025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180190" y="3823216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11995608" y="2906689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4283592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60358" y="1079883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011713" y="937102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836439" y="4222431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8000"/>
                    </a14:imgEffect>
                    <a14:imgEffect>
                      <a14:brightnessContrast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94" y="1305502"/>
            <a:ext cx="5991785" cy="3994523"/>
          </a:xfrm>
          <a:effectLst>
            <a:glow rad="304800">
              <a:schemeClr val="accent1">
                <a:alpha val="40000"/>
              </a:schemeClr>
            </a:glow>
            <a:outerShdw blurRad="215900" dist="63500" dir="2460000" algn="ctr" rotWithShape="0">
              <a:srgbClr val="000000">
                <a:alpha val="44000"/>
              </a:srgbClr>
            </a:outerShdw>
            <a:reflection stA="49000" endPos="20000" dist="50800" dir="5400000" sy="-100000" algn="bl" rotWithShape="0"/>
            <a:softEdge rad="0"/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Fugaku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японский суперкомпьютер. Установлен в Институте физико-химический исследований (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RIKEN</a:t>
            </a:r>
            <a:r>
              <a:rPr lang="ru-RU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в Кобе, Япония. Начал разрабатываться в 2014 году. В июне 2020 стал самым быстрым суперкомпьютером в мире в рейтинге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Top500. </a:t>
            </a:r>
            <a:r>
              <a:rPr lang="ru-RU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Официально введён в эксплуатацию 9 марта 2021 года.</a:t>
            </a:r>
          </a:p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57441" y="19168"/>
            <a:ext cx="7582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Суперкомпьютер </a:t>
            </a:r>
            <a:r>
              <a:rPr lang="en-US" sz="5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Fugaku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96195" y="5352641"/>
            <a:ext cx="506883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Первый суперкомпьютер на основе технологии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ARM</a:t>
            </a:r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который занял первое место в рейтинге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Top500</a:t>
            </a:r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" y="4724769"/>
            <a:ext cx="5534137" cy="1828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0136" y="6488668"/>
            <a:ext cx="301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Данные на ноябрь 2021 года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94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0030840" y="5300025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5300025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180190" y="3823216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11995608" y="2906689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4283592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8167" y="4092919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011713" y="937102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836439" y="4222431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" y="322743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57441" y="19168"/>
            <a:ext cx="7582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Суперкомпьютер </a:t>
            </a:r>
            <a:r>
              <a:rPr lang="en-US" sz="5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Fugaku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96195" y="5352641"/>
            <a:ext cx="50688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6409" y="1006680"/>
            <a:ext cx="11905121" cy="321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Fugaku</a:t>
            </a:r>
            <a:r>
              <a:rPr lang="en-US" dirty="0" smtClean="0"/>
              <a:t> </a:t>
            </a:r>
            <a:r>
              <a:rPr lang="ru-RU" dirty="0" smtClean="0"/>
              <a:t>также возглавил и другие рейтинги производительности, заняв 1-ое место</a:t>
            </a:r>
            <a:r>
              <a:rPr lang="en-US" dirty="0" smtClean="0"/>
              <a:t>:</a:t>
            </a:r>
          </a:p>
          <a:p>
            <a:pPr marL="514350" indent="-514350">
              <a:buAutoNum type="arabicPeriod"/>
            </a:pPr>
            <a:r>
              <a:rPr lang="ru-RU" sz="2400" dirty="0" smtClean="0"/>
              <a:t>в </a:t>
            </a:r>
            <a:r>
              <a:rPr lang="en-US" sz="2400" dirty="0" smtClean="0"/>
              <a:t>HPCG – </a:t>
            </a:r>
            <a:r>
              <a:rPr lang="ru-RU" sz="2400" dirty="0" smtClean="0"/>
              <a:t>рейтинге суперкомпьютеров с реальными приложениями.</a:t>
            </a:r>
          </a:p>
          <a:p>
            <a:pPr marL="514350" indent="-514350">
              <a:buAutoNum type="arabicPeriod"/>
            </a:pPr>
            <a:r>
              <a:rPr lang="ru-RU" sz="2400" dirty="0" smtClean="0"/>
              <a:t>в </a:t>
            </a:r>
            <a:r>
              <a:rPr lang="en-US" sz="2400" dirty="0" smtClean="0"/>
              <a:t>HPL-AI</a:t>
            </a:r>
            <a:r>
              <a:rPr lang="ru-RU" sz="2400" dirty="0" smtClean="0"/>
              <a:t>, который ранжирует суперкомпьютеры на основе их возможностей производительности для задач, обычно используемых в приложениях искусственного интеллекта.</a:t>
            </a:r>
          </a:p>
          <a:p>
            <a:pPr marL="514350" indent="-514350">
              <a:buAutoNum type="arabicPeriod"/>
            </a:pPr>
            <a:r>
              <a:rPr lang="ru-RU" sz="2400" dirty="0" smtClean="0"/>
              <a:t>в </a:t>
            </a:r>
            <a:r>
              <a:rPr lang="en-US" sz="2400" dirty="0" smtClean="0"/>
              <a:t>Graph 500</a:t>
            </a:r>
            <a:r>
              <a:rPr lang="ru-RU" sz="2400" dirty="0" smtClean="0"/>
              <a:t>, в котором системы ранжируются по нагрузке с большим объемом данных. </a:t>
            </a:r>
            <a:endParaRPr lang="ru-RU" sz="2400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40" y="4147111"/>
            <a:ext cx="8242569" cy="260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0030840" y="5300025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5300025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180190" y="3823216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11995608" y="2906689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4283592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6356546" y="2813188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011713" y="937102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6781427" y="5404828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4" y="161700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57441" y="19168"/>
            <a:ext cx="7582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Суперкомпьютер </a:t>
            </a:r>
            <a:r>
              <a:rPr lang="en-US" sz="5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Fugaku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96195" y="5352641"/>
            <a:ext cx="50688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6409" y="1006680"/>
            <a:ext cx="11468625" cy="321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Цели разработки </a:t>
            </a:r>
            <a:r>
              <a:rPr lang="en-US" sz="2400" dirty="0" err="1" smtClean="0"/>
              <a:t>Fugaku</a:t>
            </a:r>
            <a:r>
              <a:rPr lang="en-US" sz="2400" dirty="0" smtClean="0"/>
              <a:t>:</a:t>
            </a:r>
          </a:p>
          <a:p>
            <a:pPr marL="457200" indent="-457200">
              <a:buAutoNum type="arabicPeriod"/>
            </a:pPr>
            <a:r>
              <a:rPr lang="ru-RU" sz="2400" dirty="0" smtClean="0"/>
              <a:t>Достижение эффективной производительности в 100 раз выше, чем у компьютера </a:t>
            </a:r>
            <a:r>
              <a:rPr lang="en-US" sz="2400" dirty="0" smtClean="0"/>
              <a:t>K</a:t>
            </a:r>
            <a:r>
              <a:rPr lang="ru-RU" sz="2400" dirty="0" smtClean="0"/>
              <a:t>, и потребляемой мощности 30-40 МВт.</a:t>
            </a:r>
          </a:p>
          <a:p>
            <a:pPr marL="457200" indent="-457200">
              <a:buAutoNum type="arabicPeriod"/>
            </a:pPr>
            <a:r>
              <a:rPr lang="ru-RU" sz="2400" dirty="0" smtClean="0"/>
              <a:t>Создание лучшего в мире суперкомпьютера общего назначения, сбалансировав различные факторы, такие как</a:t>
            </a:r>
            <a:r>
              <a:rPr lang="en-US" sz="2400" dirty="0" smtClean="0"/>
              <a:t>:</a:t>
            </a:r>
          </a:p>
          <a:p>
            <a:pPr lvl="1"/>
            <a:r>
              <a:rPr lang="ru-RU" sz="2000" dirty="0" smtClean="0"/>
              <a:t>Энергопотребление.</a:t>
            </a:r>
          </a:p>
          <a:p>
            <a:pPr lvl="1"/>
            <a:r>
              <a:rPr lang="ru-RU" sz="2000" dirty="0" smtClean="0"/>
              <a:t>Вычислительная производительность.</a:t>
            </a:r>
          </a:p>
          <a:p>
            <a:pPr lvl="1"/>
            <a:r>
              <a:rPr lang="ru-RU" sz="2000" dirty="0" smtClean="0"/>
              <a:t>Удобство для пользователя.</a:t>
            </a:r>
            <a:endParaRPr lang="ru-RU" sz="20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96409" y="4110455"/>
            <a:ext cx="662273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Суперкомпьютер</a:t>
            </a:r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24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Fugaku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представляет собой очень большую систему, в которой более 150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000</a:t>
            </a:r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Высокопроизводительных процессоров 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A64FX</a:t>
            </a:r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разработанных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Fujitsu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 основе архитектуры набора команд 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ARM</a:t>
            </a:r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соединенных высокоскоростной сетью 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Tofu-D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ru-RU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38" y="3251538"/>
            <a:ext cx="5073755" cy="28539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105365" y="4015409"/>
            <a:ext cx="6659401" cy="260405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50800"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99000"/>
              </a:srgbClr>
            </a:outerShdw>
            <a:reflection endPos="7000" dist="508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59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53652" y="4141994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5300025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180190" y="3823216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11995608" y="2906689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3657" y="522934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04079" y="5300025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541526" y="192450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80718" y="42768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34" y="161700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57441" y="19168"/>
            <a:ext cx="7582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Суперкомпьютер </a:t>
            </a:r>
            <a:r>
              <a:rPr lang="en-US" sz="5400" b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Fugaku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96195" y="5352641"/>
            <a:ext cx="50688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720483" y="826561"/>
            <a:ext cx="41086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Этапность</a:t>
            </a:r>
            <a:r>
              <a:rPr lang="ru-RU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развития</a:t>
            </a:r>
            <a:endParaRPr lang="ru-RU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79" y="1631250"/>
            <a:ext cx="7358539" cy="36448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24503" y="1566989"/>
            <a:ext cx="4571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Разработанный </a:t>
            </a:r>
            <a:r>
              <a:rPr lang="ru-RU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Fujitsu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A64FX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унаследовал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дизайн процессора c высокой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производительностью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 низким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энергопотреблением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компания развивала на протяжении многих </a:t>
            </a:r>
            <a:r>
              <a:rPr lang="ru-R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лет.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835" y="5260307"/>
            <a:ext cx="6729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лина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вектора в 512 бит вдвое больше, чем у предыдущего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суперкомпьютерного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процессора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Fujitsu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использовался в предшественнике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Fugaku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K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05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0471875" y="4331432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7153" y="5300025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180190" y="3823216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5946419" y="2525433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706100" y="4283592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924303" y="1324723"/>
            <a:ext cx="1166665" cy="100417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011713" y="937102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9934759" y="248623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4" y="160818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956046" y="19168"/>
            <a:ext cx="53857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Процессор </a:t>
            </a:r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A64FX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96195" y="5352641"/>
            <a:ext cx="50688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"/>
          <a:stretch/>
        </p:blipFill>
        <p:spPr>
          <a:xfrm>
            <a:off x="195033" y="1175133"/>
            <a:ext cx="5769743" cy="5178042"/>
          </a:xfrm>
        </p:spPr>
      </p:pic>
      <p:sp>
        <p:nvSpPr>
          <p:cNvPr id="11" name="Прямоугольник 10"/>
          <p:cNvSpPr/>
          <p:nvPr/>
        </p:nvSpPr>
        <p:spPr>
          <a:xfrm>
            <a:off x="6046431" y="1008642"/>
            <a:ext cx="6051373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Сердце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Fugaku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</a:t>
            </a:r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это процессор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Fujitsu A64FX </a:t>
            </a:r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 базе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ARM v8-A SVE – </a:t>
            </a:r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новейшей архитектуры набора команд для выполнения высокопроизводительных серверов, который разработан для нового поколения массивных параллельных вычислений.</a:t>
            </a:r>
          </a:p>
          <a:p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Это также первый процессор, использующий набор команд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Arm Scalable Vector Extension (SVE) </a:t>
            </a:r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для увеличения доступной длины вектора со 128-битного стандарта набора команд до 512-битной. Является </a:t>
            </a:r>
            <a:r>
              <a:rPr lang="ru-RU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суперскалярным</a:t>
            </a:r>
            <a:r>
              <a:rPr lang="ru-RU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процессором с внеочередным исполнением.</a:t>
            </a:r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08" y="6280279"/>
            <a:ext cx="625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самый высокий показатель </a:t>
            </a:r>
            <a:r>
              <a:rPr lang="ru-RU" sz="1200" dirty="0" err="1" smtClean="0"/>
              <a:t>энергоэффективности</a:t>
            </a:r>
            <a:r>
              <a:rPr lang="ru-RU" sz="1200" dirty="0" smtClean="0"/>
              <a:t> среди процессоров общего назначения</a:t>
            </a:r>
            <a:endParaRPr lang="ru-RU" sz="1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046431" y="1008642"/>
            <a:ext cx="6044537" cy="26489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6046431" y="3995530"/>
            <a:ext cx="6044537" cy="264542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88900">
              <a:schemeClr val="accent1"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17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64000">
              <a:schemeClr val="accent1">
                <a:lumMod val="45000"/>
                <a:lumOff val="55000"/>
              </a:schemeClr>
            </a:gs>
            <a:gs pos="18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10471875" y="4331432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1005326" y="2205814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0910486" y="3417453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171363" y="4211325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10537679" y="4262438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3138757" y="3129162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011713" y="937102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45907" y="1346317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4" y="160818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956046" y="19168"/>
            <a:ext cx="53857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Процессор </a:t>
            </a:r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A64FX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96195" y="5352641"/>
            <a:ext cx="50688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33" y="1212983"/>
            <a:ext cx="3366381" cy="5543372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0" y="1223547"/>
            <a:ext cx="4759220" cy="38254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2185" y="935256"/>
            <a:ext cx="42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Табл. 1. </a:t>
            </a:r>
            <a:r>
              <a:rPr lang="ru-RU" dirty="0"/>
              <a:t>О</a:t>
            </a:r>
            <a:r>
              <a:rPr lang="ru-RU" dirty="0" smtClean="0"/>
              <a:t>сновные характеристики</a:t>
            </a:r>
            <a:r>
              <a:rPr lang="en-US" dirty="0" smtClean="0"/>
              <a:t> A64FX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4929117" y="916204"/>
            <a:ext cx="307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Табл. 2. </a:t>
            </a:r>
            <a:r>
              <a:rPr lang="ru-RU" dirty="0" smtClean="0"/>
              <a:t>Спецификации</a:t>
            </a:r>
            <a:r>
              <a:rPr lang="en-US" dirty="0" smtClean="0"/>
              <a:t> A64FX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25970" y="5090722"/>
            <a:ext cx="4759220" cy="166563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25970" y="5013103"/>
            <a:ext cx="4759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A64FX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несколько характерных архитектур для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HPC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(табл. 1, 2).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реализует высокую производительность на единицу мощности, высокую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пропускную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способность памяти благодаря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использованию HBM2,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который является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высокопроизводительной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стековой памятью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8528457" y="1212983"/>
            <a:ext cx="3482568" cy="413965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 объединяет 52 процессорных ядра, включая вспомогательные ядра; 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 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памяти с поддержкой HBM2; 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 </a:t>
            </a:r>
            <a:r>
              <a:rPr lang="ru-RU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межсоединений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Tofu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корневой комплекс, поддерживающий PCI </a:t>
            </a:r>
            <a:r>
              <a:rPr lang="ru-RU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Gen3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A64FX 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также поддерживает операции с 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половинной 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точностью и с целочисленными 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данными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важны для глубокого </a:t>
            </a:r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 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т.д. </a:t>
            </a:r>
            <a:endParaRPr lang="en-US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Ожидается</a:t>
            </a: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что он расширит свое применение в области ИИ.</a:t>
            </a:r>
          </a:p>
        </p:txBody>
      </p:sp>
    </p:spTree>
    <p:extLst>
      <p:ext uri="{BB962C8B-B14F-4D97-AF65-F5344CB8AC3E}">
        <p14:creationId xmlns:p14="http://schemas.microsoft.com/office/powerpoint/2010/main" val="21549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64000">
              <a:schemeClr val="accent1">
                <a:lumMod val="45000"/>
                <a:lumOff val="55000"/>
              </a:schemeClr>
            </a:gs>
            <a:gs pos="18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3416693" y="3089417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39173" y="3617831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3680756" y="2679821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8106722" y="2510067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355742" y="3879183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2455367" y="3881923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011713" y="937102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3266576" y="1894181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" y="162471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956046" y="19168"/>
            <a:ext cx="53857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Процессор </a:t>
            </a:r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A64FX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57126" y="5730565"/>
            <a:ext cx="50688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775" y="961665"/>
            <a:ext cx="4940411" cy="2538829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31" y="961618"/>
            <a:ext cx="3102269" cy="3672221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accent1"/>
            </a:contourClr>
          </a:sp3d>
        </p:spPr>
      </p:pic>
      <p:sp>
        <p:nvSpPr>
          <p:cNvPr id="11" name="Прямоугольник 10"/>
          <p:cNvSpPr/>
          <p:nvPr/>
        </p:nvSpPr>
        <p:spPr>
          <a:xfrm>
            <a:off x="3414104" y="3527085"/>
            <a:ext cx="4944082" cy="26538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составе A64FX имеется 48 вычислительных ядер с 512-битной SIMD, работающей на 32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GiB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HBM2. Внутри микросхемы находится настраиваемая сеть, а внешняя микросхема подключается через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межсоединение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Tofu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(6D/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Torus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которое обеспечивает производительность DGEMM 2,7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терафлопс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Сам чип построен на 7-нм технологии TSMC и имеет 8,786 миллиарда транзисторов, но всего 594 контакта. Пиковая пропускная способность памяти составляет 1 ТБ/с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388084" y="954099"/>
            <a:ext cx="3637722" cy="357082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Чип создан для обеспечения высокой производительности, высокой </a:t>
            </a:r>
            <a:r>
              <a:rPr lang="ru-RU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пропускной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способности и высокой </a:t>
            </a:r>
            <a:r>
              <a:rPr lang="ru-RU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производительности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ватт, поддерживая от FP64 до INT8. Кэш данных L1 </a:t>
            </a:r>
            <a:r>
              <a:rPr lang="ru-RU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рассчитан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 стабильную пропускную способность, а управление питанием жестко контролируется на </a:t>
            </a:r>
            <a:r>
              <a:rPr lang="ru-RU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кристалле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Также процессор A64FX </a:t>
            </a:r>
            <a:r>
              <a:rPr lang="ru-RU" sz="1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мэйнфрейм</a:t>
            </a:r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класс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RAS (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ru-RU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serviceability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для </a:t>
            </a:r>
            <a:r>
              <a:rPr lang="ru-RU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целостности и стабильности.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7807" y="4563508"/>
            <a:ext cx="3159377" cy="18534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701090" y="6396335"/>
            <a:ext cx="2532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процессора 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A64FX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отличия от SPARC64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Xifx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754">
            <a:off x="-342218" y="4643788"/>
            <a:ext cx="4098331" cy="21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0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E62935-5D3B-4D0F-A8F7-3DCBF826C29C}"/>
              </a:ext>
            </a:extLst>
          </p:cNvPr>
          <p:cNvSpPr/>
          <p:nvPr/>
        </p:nvSpPr>
        <p:spPr>
          <a:xfrm>
            <a:off x="3416693" y="3089417"/>
            <a:ext cx="819150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498AD84-3DD3-4871-989C-5C7A1201B457}"/>
              </a:ext>
            </a:extLst>
          </p:cNvPr>
          <p:cNvSpPr/>
          <p:nvPr/>
        </p:nvSpPr>
        <p:spPr>
          <a:xfrm>
            <a:off x="139173" y="3617831"/>
            <a:ext cx="1179512" cy="1579129"/>
          </a:xfrm>
          <a:prstGeom prst="rect">
            <a:avLst/>
          </a:prstGeom>
          <a:solidFill>
            <a:srgbClr val="00B0F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7A19D9-9509-4803-A365-5C3D54CCE529}"/>
              </a:ext>
            </a:extLst>
          </p:cNvPr>
          <p:cNvSpPr/>
          <p:nvPr/>
        </p:nvSpPr>
        <p:spPr>
          <a:xfrm>
            <a:off x="11070490" y="1967206"/>
            <a:ext cx="1006475" cy="25955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784C04E-9582-4BF1-882B-2AD8D15EDC93}"/>
              </a:ext>
            </a:extLst>
          </p:cNvPr>
          <p:cNvSpPr/>
          <p:nvPr/>
        </p:nvSpPr>
        <p:spPr>
          <a:xfrm>
            <a:off x="5718410" y="3365834"/>
            <a:ext cx="100013" cy="2595563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338112" y="1471614"/>
            <a:ext cx="288354" cy="25955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62584" y="3632157"/>
            <a:ext cx="1337447" cy="1336619"/>
          </a:xfrm>
          <a:prstGeom prst="rect">
            <a:avLst/>
          </a:prstGeom>
          <a:solidFill>
            <a:srgbClr val="66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5148744" y="3670378"/>
            <a:ext cx="996441" cy="99582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51E69583-403F-497E-AB2A-6F37CC15ABB0}"/>
              </a:ext>
            </a:extLst>
          </p:cNvPr>
          <p:cNvSpPr/>
          <p:nvPr/>
        </p:nvSpPr>
        <p:spPr>
          <a:xfrm>
            <a:off x="3266576" y="1894181"/>
            <a:ext cx="1370370" cy="1369521"/>
          </a:xfrm>
          <a:prstGeom prst="rect">
            <a:avLst/>
          </a:prstGeom>
          <a:solidFill>
            <a:schemeClr val="accent4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72" y="0"/>
            <a:ext cx="777104" cy="96166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63" y="162471"/>
            <a:ext cx="2050659" cy="61435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-9720" y="1150679"/>
            <a:ext cx="59997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211679" y="19168"/>
            <a:ext cx="68745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Вычислительный узел</a:t>
            </a:r>
            <a:endParaRPr lang="ru-RU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57126" y="5730565"/>
            <a:ext cx="50688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ru-RU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63" y="1205260"/>
            <a:ext cx="5239481" cy="3353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62584" y="4510330"/>
            <a:ext cx="524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Вычислительный узел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Fugaku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имеет полностью водяное охлаждение</a:t>
            </a:r>
            <a:endParaRPr lang="ru-RU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8455" y="1477360"/>
            <a:ext cx="5990710" cy="183580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Пиковая потребляемая мощность под 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нагрузкой </a:t>
            </a: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(при выполнении теста HPL) 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составляет 2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9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,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9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МВт или 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почти 16 </a:t>
            </a:r>
            <a:r>
              <a:rPr lang="ru-RU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Гфлопс</a:t>
            </a: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/с на ватт. Сюда входят все компоненты, такие как блок питания и вентиляторы в стойке. В решении используется замкнутая 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охлаждающая </a:t>
            </a: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конфигурация с 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индивидуальным </a:t>
            </a: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Times New Roman" panose="02020603050405020304" pitchFamily="18" charset="0"/>
              </a:rPr>
              <a:t>водяным охлаждением.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965" y="4067176"/>
            <a:ext cx="6313690" cy="2390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79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1102</Words>
  <Application>Microsoft Office PowerPoint</Application>
  <PresentationFormat>Широкоэкранный</PresentationFormat>
  <Paragraphs>95</Paragraphs>
  <Slides>14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Белоногов</dc:creator>
  <cp:lastModifiedBy>Александр Белоногов</cp:lastModifiedBy>
  <cp:revision>49</cp:revision>
  <dcterms:created xsi:type="dcterms:W3CDTF">2021-12-25T06:12:20Z</dcterms:created>
  <dcterms:modified xsi:type="dcterms:W3CDTF">2021-12-28T07:47:17Z</dcterms:modified>
</cp:coreProperties>
</file>